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7"/>
  </p:notesMasterIdLst>
  <p:sldIdLst>
    <p:sldId id="256" r:id="rId2"/>
    <p:sldId id="314" r:id="rId3"/>
    <p:sldId id="315" r:id="rId4"/>
    <p:sldId id="322" r:id="rId5"/>
    <p:sldId id="325" r:id="rId6"/>
    <p:sldId id="327" r:id="rId7"/>
    <p:sldId id="328" r:id="rId8"/>
    <p:sldId id="326" r:id="rId9"/>
    <p:sldId id="333" r:id="rId10"/>
    <p:sldId id="329" r:id="rId11"/>
    <p:sldId id="331" r:id="rId12"/>
    <p:sldId id="330" r:id="rId13"/>
    <p:sldId id="332" r:id="rId14"/>
    <p:sldId id="334" r:id="rId15"/>
    <p:sldId id="33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10/31/13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#5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 anchor="ctr" anchorCtr="1">
            <a:normAutofit fontScale="92500" lnSpcReduction="20000"/>
          </a:bodyPr>
          <a:lstStyle/>
          <a:p>
            <a:pPr algn="ctr">
              <a:buFont typeface="Wingdings" charset="0"/>
              <a:buNone/>
            </a:pPr>
            <a:r>
              <a:rPr lang="en-US" sz="7500" dirty="0">
                <a:latin typeface="Gill Sans MT" charset="0"/>
              </a:rPr>
              <a:t>Nous</a:t>
            </a:r>
          </a:p>
          <a:p>
            <a:pPr algn="ctr">
              <a:buFont typeface="Wingdings" charset="0"/>
              <a:buNone/>
            </a:pPr>
            <a:r>
              <a:rPr lang="en-US" sz="7500" dirty="0" err="1" smtClean="0">
                <a:latin typeface="Gill Sans MT" charset="0"/>
              </a:rPr>
              <a:t>recevoir</a:t>
            </a:r>
            <a:r>
              <a:rPr lang="en-US" sz="7500" dirty="0" smtClean="0">
                <a:latin typeface="Gill Sans MT" charset="0"/>
              </a:rPr>
              <a:t> (+)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>
                <a:latin typeface="Gill Sans MT" charset="0"/>
              </a:rPr>
              <a:t>Nous </a:t>
            </a:r>
            <a:r>
              <a:rPr lang="en-US" sz="7500" b="1" i="1" dirty="0" err="1">
                <a:latin typeface="Gill Sans MT" charset="0"/>
              </a:rPr>
              <a:t>avons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 smtClean="0">
                <a:latin typeface="Gill Sans MT" charset="0"/>
              </a:rPr>
              <a:t>reçu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des </a:t>
            </a:r>
            <a:r>
              <a:rPr lang="en-US" sz="7500" i="1" dirty="0" err="1" smtClean="0">
                <a:latin typeface="Gill Sans MT" charset="0"/>
              </a:rPr>
              <a:t>invités</a:t>
            </a:r>
            <a:r>
              <a:rPr lang="en-US" sz="7500" i="1" dirty="0" smtClean="0">
                <a:latin typeface="Gill Sans MT" charset="0"/>
              </a:rPr>
              <a:t> </a:t>
            </a:r>
            <a:r>
              <a:rPr lang="en-US" sz="7500" i="1" dirty="0" err="1" smtClean="0">
                <a:latin typeface="Gill Sans MT" charset="0"/>
              </a:rPr>
              <a:t>dans</a:t>
            </a:r>
            <a:r>
              <a:rPr lang="en-US" sz="7500" i="1" dirty="0" smtClean="0">
                <a:latin typeface="Gill Sans MT" charset="0"/>
              </a:rPr>
              <a:t> le salon.</a:t>
            </a:r>
            <a:r>
              <a:rPr lang="en-US" sz="7500" b="1" i="1" dirty="0" smtClean="0">
                <a:latin typeface="Gill Sans MT" charset="0"/>
              </a:rPr>
              <a:t> </a:t>
            </a:r>
            <a:endParaRPr lang="en-US" sz="75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#6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Elle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smtClean="0">
                <a:latin typeface="Gill Sans MT" charset="0"/>
              </a:rPr>
              <a:t>faire (-)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Elle </a:t>
            </a:r>
            <a:r>
              <a:rPr lang="en-US" sz="8200" b="1" i="1" dirty="0" err="1" smtClean="0">
                <a:latin typeface="Gill Sans MT" charset="0"/>
              </a:rPr>
              <a:t>n’a</a:t>
            </a:r>
            <a:r>
              <a:rPr lang="en-US" sz="8200" b="1" i="1" dirty="0" smtClean="0">
                <a:latin typeface="Gill Sans MT" charset="0"/>
              </a:rPr>
              <a:t> pas fait </a:t>
            </a:r>
            <a:r>
              <a:rPr lang="en-US" sz="8200" i="1" dirty="0" err="1" smtClean="0">
                <a:latin typeface="Gill Sans MT" charset="0"/>
              </a:rPr>
              <a:t>ses</a:t>
            </a:r>
            <a:r>
              <a:rPr lang="en-US" sz="8200" i="1" dirty="0" smtClean="0">
                <a:latin typeface="Gill Sans MT" charset="0"/>
              </a:rPr>
              <a:t> devoirs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cuisine.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9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#7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Il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perdre</a:t>
            </a:r>
            <a:r>
              <a:rPr lang="en-US" sz="8200" dirty="0" smtClean="0">
                <a:latin typeface="Gill Sans MT" charset="0"/>
              </a:rPr>
              <a:t> (-)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Il </a:t>
            </a:r>
            <a:r>
              <a:rPr lang="en-US" sz="8200" b="1" i="1" dirty="0" err="1" smtClean="0">
                <a:latin typeface="Gill Sans MT" charset="0"/>
              </a:rPr>
              <a:t>n’a</a:t>
            </a:r>
            <a:r>
              <a:rPr lang="en-US" sz="8200" b="1" i="1" dirty="0" smtClean="0">
                <a:latin typeface="Gill Sans MT" charset="0"/>
              </a:rPr>
              <a:t> pas </a:t>
            </a:r>
            <a:r>
              <a:rPr lang="en-US" sz="8200" b="1" i="1" dirty="0" err="1" smtClean="0">
                <a:latin typeface="Gill Sans MT" charset="0"/>
              </a:rPr>
              <a:t>perdu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ses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clés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le garage.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4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#8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Ils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être</a:t>
            </a:r>
            <a:r>
              <a:rPr lang="en-US" sz="8200" dirty="0" smtClean="0">
                <a:latin typeface="Gill Sans MT" charset="0"/>
              </a:rPr>
              <a:t> (+)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Ils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>
                <a:latin typeface="Gill Sans MT" charset="0"/>
              </a:rPr>
              <a:t>ont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 smtClean="0">
                <a:latin typeface="Gill Sans MT" charset="0"/>
              </a:rPr>
              <a:t>été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smtClean="0">
                <a:latin typeface="Gill Sans MT" charset="0"/>
              </a:rPr>
              <a:t>contents de la nouvelle </a:t>
            </a:r>
            <a:r>
              <a:rPr lang="en-US" sz="8200" i="1" dirty="0" err="1" smtClean="0">
                <a:latin typeface="Gill Sans MT" charset="0"/>
              </a:rPr>
              <a:t>maison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16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#9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Il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avoir</a:t>
            </a:r>
            <a:r>
              <a:rPr lang="en-US" sz="8200" dirty="0" smtClean="0">
                <a:latin typeface="Gill Sans MT" charset="0"/>
              </a:rPr>
              <a:t> (+)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Il a </a:t>
            </a:r>
            <a:r>
              <a:rPr lang="en-US" sz="8200" b="1" i="1" dirty="0" err="1" smtClean="0">
                <a:latin typeface="Gill Sans MT" charset="0"/>
              </a:rPr>
              <a:t>eu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froid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cave.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3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#10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915400" cy="4267200"/>
          </a:xfrm>
        </p:spPr>
        <p:txBody>
          <a:bodyPr anchor="ctr" anchorCtr="1">
            <a:normAutofit fontScale="77500" lnSpcReduction="20000"/>
          </a:bodyPr>
          <a:lstStyle/>
          <a:p>
            <a:pPr algn="ctr">
              <a:buFont typeface="Wingdings" charset="0"/>
              <a:buNone/>
            </a:pPr>
            <a:r>
              <a:rPr lang="en-US" sz="7500" dirty="0">
                <a:latin typeface="Gill Sans MT" charset="0"/>
              </a:rPr>
              <a:t>Nous</a:t>
            </a:r>
          </a:p>
          <a:p>
            <a:pPr algn="ctr">
              <a:buFont typeface="Wingdings" charset="0"/>
              <a:buNone/>
            </a:pPr>
            <a:r>
              <a:rPr lang="en-US" sz="7500" dirty="0" err="1" smtClean="0">
                <a:latin typeface="Gill Sans MT" charset="0"/>
              </a:rPr>
              <a:t>prendre</a:t>
            </a:r>
            <a:r>
              <a:rPr lang="en-US" sz="7500" dirty="0" smtClean="0">
                <a:latin typeface="Gill Sans MT" charset="0"/>
              </a:rPr>
              <a:t> (-)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>
                <a:latin typeface="Gill Sans MT" charset="0"/>
              </a:rPr>
              <a:t>Nous </a:t>
            </a:r>
            <a:r>
              <a:rPr lang="en-US" sz="7500" b="1" i="1" dirty="0" err="1" smtClean="0">
                <a:latin typeface="Gill Sans MT" charset="0"/>
              </a:rPr>
              <a:t>n’avons</a:t>
            </a:r>
            <a:r>
              <a:rPr lang="en-US" sz="7500" b="1" i="1" dirty="0" smtClean="0">
                <a:latin typeface="Gill Sans MT" charset="0"/>
              </a:rPr>
              <a:t> pas </a:t>
            </a:r>
            <a:r>
              <a:rPr lang="en-US" sz="7500" b="1" i="1" dirty="0" err="1" smtClean="0">
                <a:latin typeface="Gill Sans MT" charset="0"/>
              </a:rPr>
              <a:t>pris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le dessert </a:t>
            </a:r>
            <a:r>
              <a:rPr lang="en-US" sz="7500" i="1" dirty="0" err="1" smtClean="0">
                <a:latin typeface="Gill Sans MT" charset="0"/>
              </a:rPr>
              <a:t>dans</a:t>
            </a:r>
            <a:r>
              <a:rPr lang="en-US" sz="7500" i="1" dirty="0" smtClean="0">
                <a:latin typeface="Gill Sans MT" charset="0"/>
              </a:rPr>
              <a:t> la </a:t>
            </a:r>
            <a:r>
              <a:rPr lang="en-US" sz="7500" i="1" dirty="0" err="1" smtClean="0">
                <a:latin typeface="Gill Sans MT" charset="0"/>
              </a:rPr>
              <a:t>salle</a:t>
            </a:r>
            <a:r>
              <a:rPr lang="en-US" sz="7500" i="1" dirty="0" smtClean="0">
                <a:latin typeface="Gill Sans MT" charset="0"/>
              </a:rPr>
              <a:t> de </a:t>
            </a:r>
            <a:r>
              <a:rPr lang="en-US" sz="7500" i="1" dirty="0" err="1" smtClean="0">
                <a:latin typeface="Gill Sans MT" charset="0"/>
              </a:rPr>
              <a:t>séjour</a:t>
            </a:r>
            <a:r>
              <a:rPr lang="en-US" sz="7500" i="1" dirty="0" smtClean="0">
                <a:latin typeface="Gill Sans MT" charset="0"/>
              </a:rPr>
              <a:t>.</a:t>
            </a:r>
            <a:endParaRPr lang="en-US" sz="75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9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latin typeface="Gill Sans MT" charset="0"/>
              </a:rPr>
              <a:t>Reprenez vos paquets de mots:</a:t>
            </a:r>
          </a:p>
          <a:p>
            <a:r>
              <a:rPr lang="fr-FR" dirty="0" smtClean="0">
                <a:latin typeface="Gill Sans MT" charset="0"/>
              </a:rPr>
              <a:t>Arrangez les mots dans les trois colonnes:</a:t>
            </a:r>
            <a:endParaRPr lang="fr-FR" dirty="0">
              <a:latin typeface="Gill Sans MT" charset="0"/>
            </a:endParaRPr>
          </a:p>
          <a:p>
            <a:endParaRPr lang="fr-FR" dirty="0">
              <a:latin typeface="Gill Sans M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22607" y="2717688"/>
            <a:ext cx="5186084" cy="33798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6085" y="2846443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SUJET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50800" y="2840074"/>
            <a:ext cx="149937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VERBE AUXILIAIRE</a:t>
            </a:r>
            <a:endParaRPr lang="fr-F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79476" y="2840074"/>
            <a:ext cx="1499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PART.</a:t>
            </a:r>
          </a:p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PASSÉ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25" y="4463046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TU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4440" y="4456677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AS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55475" y="4491959"/>
            <a:ext cx="163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RANGÉ</a:t>
            </a:r>
            <a:endParaRPr lang="fr-FR" sz="2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6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latin typeface="Gill Sans MT" charset="0"/>
              </a:rPr>
              <a:t>Maintenant, prenez un N’ et un PAS</a:t>
            </a:r>
            <a:endParaRPr lang="fr-FR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fr-FR" sz="10800" b="1" dirty="0" smtClean="0">
                <a:solidFill>
                  <a:schemeClr val="accent5">
                    <a:lumMod val="75000"/>
                  </a:schemeClr>
                </a:solidFill>
                <a:latin typeface="Gill Sans MT" charset="0"/>
              </a:rPr>
              <a:t>n’			pas</a:t>
            </a:r>
            <a:endParaRPr lang="fr-FR" sz="10800" b="1" dirty="0">
              <a:solidFill>
                <a:schemeClr val="accent5">
                  <a:lumMod val="75000"/>
                </a:schemeClr>
              </a:solidFill>
              <a:latin typeface="Gill Sans MT" charset="0"/>
            </a:endParaRPr>
          </a:p>
          <a:p>
            <a:endParaRPr lang="fr-FR" sz="2400" b="1" dirty="0">
              <a:latin typeface="Gill Sans MT" charset="0"/>
            </a:endParaRPr>
          </a:p>
          <a:p>
            <a:pPr algn="ctr"/>
            <a:r>
              <a:rPr lang="fr-FR" dirty="0" smtClean="0">
                <a:latin typeface="Gill Sans MT" charset="0"/>
              </a:rPr>
              <a:t>Ne/N’…PAS est utilis</a:t>
            </a:r>
            <a:r>
              <a:rPr lang="fr-FR" dirty="0" smtClean="0">
                <a:latin typeface="Gill Sans MT" charset="0"/>
              </a:rPr>
              <a:t>é pour rendre une phrase négative.</a:t>
            </a:r>
          </a:p>
          <a:p>
            <a:pPr algn="ctr"/>
            <a:r>
              <a:rPr lang="fr-FR" sz="3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ill Sans MT" charset="0"/>
              </a:rPr>
              <a:t>Tu </a:t>
            </a:r>
            <a:r>
              <a:rPr lang="fr-FR" sz="3600" i="1" dirty="0" smtClean="0">
                <a:solidFill>
                  <a:schemeClr val="bg1"/>
                </a:solidFill>
                <a:latin typeface="Gill Sans MT" charset="0"/>
              </a:rPr>
              <a:t>as</a:t>
            </a:r>
            <a:r>
              <a:rPr lang="fr-FR" sz="3600" i="1" dirty="0" smtClean="0">
                <a:latin typeface="Gill Sans MT" charset="0"/>
              </a:rPr>
              <a:t> </a:t>
            </a:r>
            <a:r>
              <a:rPr lang="fr-FR" sz="3600" i="1" dirty="0" smtClean="0">
                <a:solidFill>
                  <a:srgbClr val="0000FF"/>
                </a:solidFill>
                <a:latin typeface="Gill Sans MT" charset="0"/>
              </a:rPr>
              <a:t>rangé</a:t>
            </a:r>
            <a:r>
              <a:rPr lang="fr-FR" sz="3600" i="1" dirty="0" smtClean="0">
                <a:latin typeface="Gill Sans MT" charset="0"/>
              </a:rPr>
              <a:t> ma chambre.</a:t>
            </a:r>
          </a:p>
          <a:p>
            <a:pPr algn="ctr"/>
            <a:r>
              <a:rPr lang="fr-FR" sz="3600" i="1" dirty="0" smtClean="0">
                <a:solidFill>
                  <a:srgbClr val="E3A192"/>
                </a:solidFill>
                <a:latin typeface="Gill Sans MT" charset="0"/>
              </a:rPr>
              <a:t>Tu</a:t>
            </a:r>
            <a:r>
              <a:rPr lang="fr-FR" sz="3600" i="1" dirty="0" smtClean="0">
                <a:latin typeface="Gill Sans MT" charset="0"/>
              </a:rPr>
              <a:t> </a:t>
            </a:r>
            <a:r>
              <a:rPr lang="fr-FR" sz="3600" i="1" dirty="0" smtClean="0">
                <a:solidFill>
                  <a:srgbClr val="008000"/>
                </a:solidFill>
                <a:latin typeface="Gill Sans MT" charset="0"/>
              </a:rPr>
              <a:t>n’</a:t>
            </a:r>
            <a:r>
              <a:rPr lang="fr-FR" sz="3600" i="1" dirty="0" smtClean="0">
                <a:solidFill>
                  <a:schemeClr val="bg1"/>
                </a:solidFill>
                <a:latin typeface="Gill Sans MT" charset="0"/>
              </a:rPr>
              <a:t>as</a:t>
            </a:r>
            <a:r>
              <a:rPr lang="fr-FR" sz="3600" i="1" dirty="0" smtClean="0">
                <a:latin typeface="Gill Sans MT" charset="0"/>
              </a:rPr>
              <a:t> </a:t>
            </a:r>
            <a:r>
              <a:rPr lang="fr-FR" sz="3600" i="1" dirty="0" smtClean="0">
                <a:solidFill>
                  <a:srgbClr val="008000"/>
                </a:solidFill>
                <a:latin typeface="Gill Sans MT" charset="0"/>
              </a:rPr>
              <a:t>pas</a:t>
            </a:r>
            <a:r>
              <a:rPr lang="fr-FR" sz="3600" i="1" dirty="0" smtClean="0">
                <a:latin typeface="Gill Sans MT" charset="0"/>
              </a:rPr>
              <a:t> </a:t>
            </a:r>
            <a:r>
              <a:rPr lang="fr-FR" sz="3600" i="1" dirty="0" smtClean="0">
                <a:solidFill>
                  <a:srgbClr val="0000FF"/>
                </a:solidFill>
                <a:latin typeface="Gill Sans MT" charset="0"/>
              </a:rPr>
              <a:t>rangé</a:t>
            </a:r>
            <a:r>
              <a:rPr lang="fr-FR" sz="3600" i="1" dirty="0" smtClean="0">
                <a:latin typeface="Gill Sans MT" charset="0"/>
              </a:rPr>
              <a:t> ma chambre.</a:t>
            </a:r>
            <a:endParaRPr lang="fr-FR" sz="3600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79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Instructions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50883" name="Rectangle 3"/>
          <p:cNvSpPr>
            <a:spLocks noGrp="1" noChangeArrowheads="1"/>
          </p:cNvSpPr>
          <p:nvPr>
            <p:ph idx="1"/>
          </p:nvPr>
        </p:nvSpPr>
        <p:spPr>
          <a:xfrm>
            <a:off x="556560" y="1752600"/>
            <a:ext cx="8279592" cy="3124200"/>
          </a:xfrm>
        </p:spPr>
        <p:txBody>
          <a:bodyPr/>
          <a:lstStyle/>
          <a:p>
            <a:r>
              <a:rPr lang="fr-FR" dirty="0">
                <a:latin typeface="Gill Sans MT" charset="0"/>
              </a:rPr>
              <a:t>Je vais vous montrer</a:t>
            </a:r>
            <a:r>
              <a:rPr lang="fr-FR" baseline="30000" dirty="0">
                <a:latin typeface="Gill Sans MT" charset="0"/>
              </a:rPr>
              <a:t>1</a:t>
            </a:r>
            <a:r>
              <a:rPr lang="fr-FR" dirty="0">
                <a:latin typeface="Gill Sans MT" charset="0"/>
              </a:rPr>
              <a:t> un SUJET et un VERBE.</a:t>
            </a:r>
          </a:p>
          <a:p>
            <a:r>
              <a:rPr lang="fr-FR" dirty="0">
                <a:latin typeface="Gill Sans MT" charset="0"/>
              </a:rPr>
              <a:t>Utilisez les mots pour créer la phrase</a:t>
            </a:r>
            <a:r>
              <a:rPr lang="fr-FR" baseline="30000" dirty="0">
                <a:latin typeface="Gill Sans MT" charset="0"/>
              </a:rPr>
              <a:t>2</a:t>
            </a:r>
            <a:r>
              <a:rPr lang="fr-FR" dirty="0">
                <a:latin typeface="Gill Sans MT" charset="0"/>
              </a:rPr>
              <a:t> au passé composé</a:t>
            </a:r>
            <a:r>
              <a:rPr lang="fr-FR" dirty="0" smtClean="0">
                <a:latin typeface="Gill Sans MT" charset="0"/>
              </a:rPr>
              <a:t>.</a:t>
            </a:r>
          </a:p>
          <a:p>
            <a:r>
              <a:rPr lang="fr-FR" dirty="0" smtClean="0">
                <a:latin typeface="Gill Sans MT" charset="0"/>
              </a:rPr>
              <a:t>Mais attention! Certaines phrases sont AU NEGATIF!</a:t>
            </a:r>
            <a:endParaRPr lang="fr-FR" dirty="0">
              <a:latin typeface="Gill Sans MT" charset="0"/>
            </a:endParaRPr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685800" y="5316538"/>
            <a:ext cx="32766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baseline="30000"/>
              <a:t>1</a:t>
            </a:r>
            <a:r>
              <a:rPr lang="fr-FR"/>
              <a:t>show</a:t>
            </a:r>
          </a:p>
          <a:p>
            <a:pPr eaLnBrk="1" hangingPunct="1">
              <a:spcBef>
                <a:spcPct val="50000"/>
              </a:spcBef>
            </a:pPr>
            <a:r>
              <a:rPr lang="fr-FR" baseline="30000"/>
              <a:t>2</a:t>
            </a:r>
            <a:r>
              <a:rPr lang="fr-FR"/>
              <a:t>sentence</a:t>
            </a:r>
            <a:endParaRPr lang="fr-FR" baseline="30000"/>
          </a:p>
        </p:txBody>
      </p:sp>
    </p:spTree>
    <p:extLst>
      <p:ext uri="{BB962C8B-B14F-4D97-AF65-F5344CB8AC3E}">
        <p14:creationId xmlns:p14="http://schemas.microsoft.com/office/powerpoint/2010/main" val="152970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MOD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ÈLE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buFont typeface="Wingdings" charset="0"/>
              <a:buNone/>
            </a:pPr>
            <a:r>
              <a:rPr lang="en-US" sz="7500" dirty="0" err="1">
                <a:latin typeface="Gill Sans MT" charset="0"/>
              </a:rPr>
              <a:t>Vous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dirty="0" err="1" smtClean="0">
                <a:latin typeface="Gill Sans MT" charset="0"/>
              </a:rPr>
              <a:t>finir</a:t>
            </a:r>
            <a:r>
              <a:rPr lang="en-US" sz="7500" dirty="0" smtClean="0">
                <a:latin typeface="Gill Sans MT" charset="0"/>
              </a:rPr>
              <a:t> (-)</a:t>
            </a:r>
            <a:endParaRPr lang="en-US" sz="7500" dirty="0">
              <a:latin typeface="Gill Sans MT" charset="0"/>
            </a:endParaRPr>
          </a:p>
          <a:p>
            <a:pPr algn="ctr">
              <a:buFont typeface="Wingdings" charset="0"/>
              <a:buNone/>
            </a:pPr>
            <a:r>
              <a:rPr lang="en-US" sz="7500" b="1" i="1" dirty="0" err="1">
                <a:latin typeface="Gill Sans MT" charset="0"/>
              </a:rPr>
              <a:t>Vous</a:t>
            </a:r>
            <a:r>
              <a:rPr lang="en-US" sz="7500" b="1" i="1" dirty="0">
                <a:latin typeface="Gill Sans MT" charset="0"/>
              </a:rPr>
              <a:t> </a:t>
            </a:r>
            <a:r>
              <a:rPr lang="en-US" sz="7500" b="1" i="1" dirty="0" err="1" smtClean="0">
                <a:latin typeface="Gill Sans MT" charset="0"/>
              </a:rPr>
              <a:t>n’avez</a:t>
            </a:r>
            <a:r>
              <a:rPr lang="en-US" sz="7500" b="1" i="1" dirty="0" smtClean="0">
                <a:latin typeface="Gill Sans MT" charset="0"/>
              </a:rPr>
              <a:t> pas </a:t>
            </a:r>
            <a:r>
              <a:rPr lang="en-US" sz="7500" b="1" i="1" dirty="0" err="1" smtClean="0">
                <a:latin typeface="Gill Sans MT" charset="0"/>
              </a:rPr>
              <a:t>fini</a:t>
            </a:r>
            <a:r>
              <a:rPr lang="en-US" sz="7500" b="1" i="1" dirty="0" smtClean="0">
                <a:latin typeface="Gill Sans MT" charset="0"/>
              </a:rPr>
              <a:t> </a:t>
            </a:r>
            <a:r>
              <a:rPr lang="en-US" sz="7500" i="1" dirty="0" smtClean="0">
                <a:latin typeface="Gill Sans MT" charset="0"/>
              </a:rPr>
              <a:t>de </a:t>
            </a:r>
            <a:r>
              <a:rPr lang="en-US" sz="7500" i="1" dirty="0" err="1" smtClean="0">
                <a:latin typeface="Gill Sans MT" charset="0"/>
              </a:rPr>
              <a:t>nettoyer</a:t>
            </a:r>
            <a:r>
              <a:rPr lang="en-US" sz="7500" i="1" dirty="0" smtClean="0">
                <a:latin typeface="Gill Sans MT" charset="0"/>
              </a:rPr>
              <a:t> la cuisine.</a:t>
            </a:r>
            <a:endParaRPr lang="en-US" sz="7500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4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#1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2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On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prendre</a:t>
            </a:r>
            <a:r>
              <a:rPr lang="en-US" sz="8200" dirty="0" smtClean="0">
                <a:latin typeface="Gill Sans MT" charset="0"/>
              </a:rPr>
              <a:t> (-)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On </a:t>
            </a:r>
            <a:r>
              <a:rPr lang="en-US" sz="8200" b="1" i="1" dirty="0" err="1" smtClean="0">
                <a:latin typeface="Gill Sans MT" charset="0"/>
              </a:rPr>
              <a:t>n’a</a:t>
            </a:r>
            <a:r>
              <a:rPr lang="en-US" sz="8200" b="1" i="1" dirty="0" smtClean="0">
                <a:latin typeface="Gill Sans MT" charset="0"/>
              </a:rPr>
              <a:t> pas </a:t>
            </a:r>
            <a:r>
              <a:rPr lang="en-US" sz="8200" b="1" i="1" dirty="0" err="1" smtClean="0">
                <a:latin typeface="Gill Sans MT" charset="0"/>
              </a:rPr>
              <a:t>pris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smtClean="0">
                <a:latin typeface="Gill Sans MT" charset="0"/>
              </a:rPr>
              <a:t>le </a:t>
            </a:r>
            <a:r>
              <a:rPr lang="en-US" sz="8200" i="1" dirty="0" err="1" smtClean="0">
                <a:latin typeface="Gill Sans MT" charset="0"/>
              </a:rPr>
              <a:t>dîner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</a:t>
            </a:r>
            <a:r>
              <a:rPr lang="en-US" sz="8200" i="1" dirty="0" err="1" smtClean="0">
                <a:latin typeface="Gill Sans MT" charset="0"/>
              </a:rPr>
              <a:t>salle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à</a:t>
            </a:r>
            <a:r>
              <a:rPr lang="en-US" sz="8200" i="1" dirty="0" smtClean="0">
                <a:latin typeface="Gill Sans MT" charset="0"/>
              </a:rPr>
              <a:t> manger.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8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#2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925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>
                <a:latin typeface="Gill Sans MT" charset="0"/>
              </a:rPr>
              <a:t>Je/J</a:t>
            </a:r>
            <a:r>
              <a:rPr lang="ja-JP" altLang="en-US" sz="8200" dirty="0">
                <a:latin typeface="Gill Sans MT" charset="0"/>
              </a:rPr>
              <a:t>’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voir</a:t>
            </a:r>
            <a:r>
              <a:rPr lang="en-US" sz="8200" dirty="0" smtClean="0">
                <a:latin typeface="Gill Sans MT" charset="0"/>
              </a:rPr>
              <a:t> (+)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>
                <a:latin typeface="Gill Sans MT" charset="0"/>
              </a:rPr>
              <a:t>J</a:t>
            </a:r>
            <a:r>
              <a:rPr lang="ja-JP" altLang="en-US" sz="8200" b="1" i="1" dirty="0">
                <a:latin typeface="Gill Sans MT" charset="0"/>
              </a:rPr>
              <a:t>’</a:t>
            </a:r>
            <a:r>
              <a:rPr lang="en-US" sz="8200" b="1" i="1" dirty="0" err="1">
                <a:latin typeface="Gill Sans MT" charset="0"/>
              </a:rPr>
              <a:t>ai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smtClean="0">
                <a:latin typeface="Gill Sans MT" charset="0"/>
              </a:rPr>
              <a:t>vu </a:t>
            </a:r>
            <a:r>
              <a:rPr lang="en-US" sz="8200" i="1" dirty="0" smtClean="0">
                <a:latin typeface="Gill Sans MT" charset="0"/>
              </a:rPr>
              <a:t>ta nouvelle </a:t>
            </a:r>
            <a:r>
              <a:rPr lang="en-US" sz="8200" i="1" dirty="0" err="1" smtClean="0">
                <a:latin typeface="Gill Sans MT" charset="0"/>
              </a:rPr>
              <a:t>maison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126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#3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2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Elles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smtClean="0">
                <a:latin typeface="Gill Sans MT" charset="0"/>
              </a:rPr>
              <a:t>lire (-)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Elles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 smtClean="0">
                <a:latin typeface="Gill Sans MT" charset="0"/>
              </a:rPr>
              <a:t>n’ont</a:t>
            </a:r>
            <a:r>
              <a:rPr lang="en-US" sz="8200" b="1" i="1" dirty="0" smtClean="0">
                <a:latin typeface="Gill Sans MT" charset="0"/>
              </a:rPr>
              <a:t> pas </a:t>
            </a:r>
            <a:r>
              <a:rPr lang="en-US" sz="8200" b="1" i="1" dirty="0" err="1" smtClean="0">
                <a:latin typeface="Gill Sans MT" charset="0"/>
              </a:rPr>
              <a:t>lu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leurs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livres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la </a:t>
            </a:r>
            <a:r>
              <a:rPr lang="en-US" sz="8200" i="1" dirty="0" err="1" smtClean="0">
                <a:latin typeface="Gill Sans MT" charset="0"/>
              </a:rPr>
              <a:t>salle</a:t>
            </a:r>
            <a:r>
              <a:rPr lang="en-US" sz="8200" i="1" dirty="0" smtClean="0">
                <a:latin typeface="Gill Sans MT" charset="0"/>
              </a:rPr>
              <a:t> de </a:t>
            </a:r>
            <a:r>
              <a:rPr lang="en-US" sz="8200" i="1" dirty="0" err="1" smtClean="0">
                <a:latin typeface="Gill Sans MT" charset="0"/>
              </a:rPr>
              <a:t>séjour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27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#4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</a:endParaRP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>
                <a:latin typeface="Gill Sans MT" charset="0"/>
              </a:rPr>
              <a:t>Tu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dirty="0" err="1" smtClean="0">
                <a:latin typeface="Gill Sans MT" charset="0"/>
              </a:rPr>
              <a:t>boire</a:t>
            </a:r>
            <a:r>
              <a:rPr lang="en-US" sz="8200" dirty="0" smtClean="0">
                <a:latin typeface="Gill Sans MT" charset="0"/>
              </a:rPr>
              <a:t> (-)</a:t>
            </a:r>
            <a:endParaRPr lang="en-US" sz="8200" dirty="0">
              <a:latin typeface="Gill Sans MT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8200" b="1" i="1" dirty="0" err="1">
                <a:latin typeface="Gill Sans MT" charset="0"/>
              </a:rPr>
              <a:t>Tu</a:t>
            </a:r>
            <a:r>
              <a:rPr lang="en-US" sz="8200" b="1" i="1" dirty="0">
                <a:latin typeface="Gill Sans MT" charset="0"/>
              </a:rPr>
              <a:t> </a:t>
            </a:r>
            <a:r>
              <a:rPr lang="en-US" sz="8200" b="1" i="1" dirty="0" err="1" smtClean="0">
                <a:latin typeface="Gill Sans MT" charset="0"/>
              </a:rPr>
              <a:t>n’as</a:t>
            </a:r>
            <a:r>
              <a:rPr lang="en-US" sz="8200" b="1" i="1" dirty="0" smtClean="0">
                <a:latin typeface="Gill Sans MT" charset="0"/>
              </a:rPr>
              <a:t> pas </a:t>
            </a:r>
            <a:r>
              <a:rPr lang="en-US" sz="8200" b="1" i="1" dirty="0" err="1" smtClean="0">
                <a:latin typeface="Gill Sans MT" charset="0"/>
              </a:rPr>
              <a:t>bu</a:t>
            </a:r>
            <a:r>
              <a:rPr lang="en-US" sz="8200" b="1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une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limonade</a:t>
            </a:r>
            <a:r>
              <a:rPr lang="en-US" sz="8200" i="1" dirty="0" smtClean="0">
                <a:latin typeface="Gill Sans MT" charset="0"/>
              </a:rPr>
              <a:t> </a:t>
            </a:r>
            <a:r>
              <a:rPr lang="en-US" sz="8200" i="1" dirty="0" err="1" smtClean="0">
                <a:latin typeface="Gill Sans MT" charset="0"/>
              </a:rPr>
              <a:t>dans</a:t>
            </a:r>
            <a:r>
              <a:rPr lang="en-US" sz="8200" i="1" dirty="0" smtClean="0">
                <a:latin typeface="Gill Sans MT" charset="0"/>
              </a:rPr>
              <a:t> le </a:t>
            </a:r>
            <a:r>
              <a:rPr lang="en-US" sz="8200" i="1" dirty="0" err="1" smtClean="0">
                <a:latin typeface="Gill Sans MT" charset="0"/>
              </a:rPr>
              <a:t>jardin</a:t>
            </a:r>
            <a:r>
              <a:rPr lang="en-US" sz="8200" i="1" dirty="0" smtClean="0">
                <a:latin typeface="Gill Sans MT" charset="0"/>
              </a:rPr>
              <a:t>.</a:t>
            </a:r>
            <a:endParaRPr lang="en-US" sz="8200" b="1" i="1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57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392</TotalTime>
  <Words>265</Words>
  <Application>Microsoft Macintosh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Français 3 – Unité 1 Bienvenue chez toi!</vt:lpstr>
      <vt:lpstr>Instructions</vt:lpstr>
      <vt:lpstr>Instructions</vt:lpstr>
      <vt:lpstr>Instructions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34</cp:revision>
  <dcterms:created xsi:type="dcterms:W3CDTF">2013-10-03T23:30:28Z</dcterms:created>
  <dcterms:modified xsi:type="dcterms:W3CDTF">2013-10-31T10:46:35Z</dcterms:modified>
</cp:coreProperties>
</file>